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75" r:id="rId3"/>
    <p:sldId id="277" r:id="rId4"/>
    <p:sldId id="264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66" r:id="rId20"/>
    <p:sldId id="267" r:id="rId21"/>
    <p:sldId id="268" r:id="rId22"/>
    <p:sldId id="269" r:id="rId23"/>
    <p:sldId id="270" r:id="rId24"/>
    <p:sldId id="271" r:id="rId25"/>
    <p:sldId id="260" r:id="rId26"/>
    <p:sldId id="274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97F3-1D8A-4C06-8975-26C9CB16514A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6932-EC53-4240-A4EA-5708D8D6A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9C368DB-D620-469D-8C76-A84379268C42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58CE-F467-4D7E-8F1E-4D6B1379624E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B941C33-E9B4-4539-9B48-7B64A93876B1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FEF-63A0-4AD9-B5CC-07EF0CA39749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AB75-33C3-4BFA-A2A8-F1FBFBB57D3C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C69C0E-99A0-4874-8420-42185C8237BB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FC7F97-339D-4E6F-A94E-F466E494DB59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76F-36DF-4EAD-BA9A-11D0A0867087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ED35-820E-4F73-8532-D9953610614F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1A5E-5956-476D-A688-8AFBD3B790D8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91C6191-E4EA-4DB0-8054-2B91F83CF685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BADD7B-19B7-49CA-9E73-BF99B83766AF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513F2B-CC8B-4A42-92A1-C157850E5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743200"/>
            <a:ext cx="6477000" cy="3124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of the city</a:t>
            </a:r>
            <a:br>
              <a:rPr lang="en-US" dirty="0" smtClean="0"/>
            </a:br>
            <a:r>
              <a:rPr lang="en-US" cap="none" dirty="0" smtClean="0"/>
              <a:t>Mayor Susan Haynie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Federation of Boca Raton Homeowners Associations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June 7, 2016</a:t>
            </a:r>
            <a:endParaRPr lang="en-US" dirty="0">
              <a:latin typeface="+mn-lt"/>
            </a:endParaRPr>
          </a:p>
        </p:txBody>
      </p:sp>
      <p:pic>
        <p:nvPicPr>
          <p:cNvPr id="5" name="Picture 4" descr="City of Boca Raton with Seal -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09600"/>
            <a:ext cx="4114800" cy="100461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286000" y="1905000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pic>
        <p:nvPicPr>
          <p:cNvPr id="3" name="Picture 2" descr="FAU 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7848599" cy="4343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Then…</a:t>
            </a:r>
            <a:endParaRPr lang="en-US" dirty="0"/>
          </a:p>
        </p:txBody>
      </p:sp>
      <p:pic>
        <p:nvPicPr>
          <p:cNvPr id="3" name="Picture 2" descr="Air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2"/>
            <a:ext cx="7848600" cy="43438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pic>
        <p:nvPicPr>
          <p:cNvPr id="3" name="Picture 2" descr="Airport-Aeri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34" y="1905001"/>
            <a:ext cx="7901066" cy="4190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Then…</a:t>
            </a:r>
            <a:endParaRPr lang="en-US" dirty="0"/>
          </a:p>
        </p:txBody>
      </p:sp>
      <p:pic>
        <p:nvPicPr>
          <p:cNvPr id="3" name="Picture 2" descr="Cam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1"/>
            <a:ext cx="7924800" cy="43086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pic>
        <p:nvPicPr>
          <p:cNvPr id="3" name="Picture 2" descr="Boca Raton To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1"/>
            <a:ext cx="7924800" cy="42625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Then…</a:t>
            </a:r>
            <a:endParaRPr lang="en-US" dirty="0"/>
          </a:p>
        </p:txBody>
      </p:sp>
      <p:pic>
        <p:nvPicPr>
          <p:cNvPr id="3" name="Picture 2" descr="howard john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8001000" cy="4267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pic>
        <p:nvPicPr>
          <p:cNvPr id="3" name="Picture 2" descr="Hyatt Downtown Bo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848600" cy="43839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Issues Then….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905001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“…traffic flow, speed limits, zoning, high-rise apartments, architectural review standards which relate to community appearance, disposal of city-owned land and parking problems in Downtown business area.”  </a:t>
            </a:r>
          </a:p>
          <a:p>
            <a:r>
              <a:rPr lang="en-US" sz="3600" b="1" dirty="0" smtClean="0"/>
              <a:t>Boca Raton News, March 3, 1966</a:t>
            </a:r>
            <a:endParaRPr lang="en-US" sz="3600" b="1" i="1" dirty="0" smtClean="0"/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Issues Today…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1" y="19050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“…traffic flow, speed limits, zoning, high-rise apartments, architectural review standards which relate to community appearance, disposal of city-owned land and parking problems in Downtown business area.”</a:t>
            </a:r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pic>
        <p:nvPicPr>
          <p:cNvPr id="9" name="Picture 8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30352" y="2133600"/>
            <a:ext cx="8385048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 – 93,235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Property Value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of 6.7%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Year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Assessed  Value of $21 Billion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AAA Bond Rating All  Agencies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Space – 12 Million Square Feet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Corporate Headquarters in PBC 62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sz="2800" b="1" u="sng" dirty="0" smtClean="0">
                <a:solidFill>
                  <a:schemeClr val="accent1"/>
                </a:solidFill>
              </a:rPr>
              <a:t>30 in Boca Raton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Boca Raton </a:t>
            </a:r>
            <a:endParaRPr lang="en-US" dirty="0"/>
          </a:p>
        </p:txBody>
      </p:sp>
      <p:pic>
        <p:nvPicPr>
          <p:cNvPr id="3" name="Picture 2" descr="Welcome 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086600" cy="464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530352" y="1676400"/>
            <a:ext cx="8385048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200" dirty="0" smtClean="0"/>
              <a:t>Communications position and plan instituted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200" dirty="0" smtClean="0"/>
              <a:t>Economic Development plan instituted, leveraging $4.3 million investment into $14.2 million incentives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200" dirty="0" smtClean="0"/>
              <a:t>Created and retained over 8,400 jobs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200" dirty="0" smtClean="0"/>
              <a:t>Boca Raton Bowl - $10.4 million economic impact with 2.5 million viewers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200" dirty="0" smtClean="0"/>
              <a:t>Festival of the Arts- sold out performances 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200" dirty="0" smtClean="0"/>
              <a:t>Development Process Improvement Plan( permits &amp; planning)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200" dirty="0" smtClean="0"/>
              <a:t>Airport Strategy Implemented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200" dirty="0" smtClean="0"/>
              <a:t>Relations with Police &amp; Fire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2015-2016</a:t>
            </a:r>
            <a:endParaRPr lang="en-US" dirty="0"/>
          </a:p>
        </p:txBody>
      </p:sp>
      <p:pic>
        <p:nvPicPr>
          <p:cNvPr id="9" name="Picture 8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530352" y="1981200"/>
            <a:ext cx="8080248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i="1" dirty="0" smtClean="0"/>
              <a:t>Boca has Great Neighborhoods and a Vibrant Downtown that are beautiful by design. Boca Raton is a Global Economic Center.  Our residents enjoy Beaches and Waterways, Arts and Culture and High Quality Recreation Opportunities. </a:t>
            </a:r>
          </a:p>
          <a:p>
            <a:endParaRPr lang="en-US" sz="2400" b="1" i="1" dirty="0" smtClean="0"/>
          </a:p>
          <a:p>
            <a:pPr algn="ctr"/>
            <a:r>
              <a:rPr lang="en-US" sz="4000" b="1" i="1" dirty="0" smtClean="0">
                <a:solidFill>
                  <a:schemeClr val="accent1"/>
                </a:solidFill>
              </a:rPr>
              <a:t>We are a Premier Community. 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Boca Raton’s Vision</a:t>
            </a:r>
            <a:endParaRPr lang="en-US" dirty="0"/>
          </a:p>
        </p:txBody>
      </p:sp>
      <p:pic>
        <p:nvPicPr>
          <p:cNvPr id="9" name="Picture 8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Boca Raton Goals for 2020</a:t>
            </a:r>
            <a:endParaRPr lang="en-US" dirty="0"/>
          </a:p>
        </p:txBody>
      </p:sp>
      <p:pic>
        <p:nvPicPr>
          <p:cNvPr id="9" name="Picture 8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609600" y="1905000"/>
            <a:ext cx="8004048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3600" dirty="0" smtClean="0"/>
              <a:t>World Class Municipal Services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3600" dirty="0" smtClean="0"/>
              <a:t>Financially Sound City</a:t>
            </a:r>
          </a:p>
          <a:p>
            <a:pPr marL="32004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3600" dirty="0" smtClean="0"/>
              <a:t>Vibrant and Sustainable City</a:t>
            </a:r>
          </a:p>
          <a:p>
            <a:pPr marL="32004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3600" dirty="0" smtClean="0"/>
              <a:t>Strong Partnership with Community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</a:t>
            </a:r>
            <a:r>
              <a:rPr lang="en-US" dirty="0" smtClean="0"/>
              <a:t> Priorities 2016-2017</a:t>
            </a:r>
            <a:endParaRPr lang="en-US" dirty="0"/>
          </a:p>
        </p:txBody>
      </p:sp>
      <p:pic>
        <p:nvPicPr>
          <p:cNvPr id="9" name="Picture 8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609600" y="1905000"/>
            <a:ext cx="8004048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City Campus Master Plan/Evaluation &amp; Report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Wildflower Decision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Comprehensive Waterfront Plan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Street Area Conceptual Master Plan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Beach and Park District Agreement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Lake Wyman Park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</a:t>
            </a:r>
            <a:r>
              <a:rPr lang="en-US" dirty="0" smtClean="0"/>
              <a:t> Priorities 2016-2017</a:t>
            </a:r>
            <a:endParaRPr lang="en-US" dirty="0"/>
          </a:p>
        </p:txBody>
      </p:sp>
      <p:pic>
        <p:nvPicPr>
          <p:cNvPr id="9" name="Picture 8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609600" y="1905000"/>
            <a:ext cx="8004048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Downtown Traffic Alternative Study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Downtown Design Tool Guide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Red Reef Park Master Plan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Downtown Open Space Policy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Florida Atlantic University &amp; Campus Agreement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Rental Housing Registration and Inspection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in Action Plan</a:t>
            </a:r>
            <a:endParaRPr lang="en-US" dirty="0"/>
          </a:p>
        </p:txBody>
      </p:sp>
      <p:pic>
        <p:nvPicPr>
          <p:cNvPr id="7" name="Picture 6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09600" y="1905000"/>
            <a:ext cx="8004048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Wildflower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Annexation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Downtown Traffic Alternative Study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Rental Registration Program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Downtown Open Space Policy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/>
              <a:t>Comprehensive Waterfront Plan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Stay Connected</a:t>
            </a:r>
            <a:endParaRPr lang="en-US" dirty="0"/>
          </a:p>
        </p:txBody>
      </p:sp>
      <p:pic>
        <p:nvPicPr>
          <p:cNvPr id="9" name="Picture 8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609600" y="1676400"/>
            <a:ext cx="8305800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400" dirty="0" smtClean="0"/>
              <a:t>Visit </a:t>
            </a:r>
            <a:r>
              <a:rPr lang="en-US" sz="2400" u="sng" dirty="0" err="1" smtClean="0"/>
              <a:t>MyBoca.us</a:t>
            </a:r>
            <a:r>
              <a:rPr lang="en-US" sz="2400" dirty="0" smtClean="0"/>
              <a:t> to report concerns, pay bills, sign up for alerts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400" dirty="0" smtClean="0"/>
              <a:t>Use </a:t>
            </a:r>
            <a:r>
              <a:rPr lang="en-US" sz="2400" u="sng" dirty="0" smtClean="0"/>
              <a:t>MyBocaLink.com</a:t>
            </a:r>
            <a:r>
              <a:rPr lang="en-US" sz="2400" dirty="0" smtClean="0"/>
              <a:t> as a resource for press releases &amp; photos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400" dirty="0" smtClean="0"/>
              <a:t>Like us on Facebook             </a:t>
            </a:r>
            <a:r>
              <a:rPr lang="en-US" sz="2400" b="1" dirty="0" smtClean="0"/>
              <a:t>AND</a:t>
            </a:r>
            <a:r>
              <a:rPr lang="en-US" sz="2400" dirty="0" smtClean="0"/>
              <a:t>    Follow us on Twitter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400" dirty="0" smtClean="0"/>
              <a:t>Check out videos on </a:t>
            </a:r>
            <a:r>
              <a:rPr lang="en-US" sz="2400" dirty="0" err="1" smtClean="0"/>
              <a:t>BocaTV</a:t>
            </a:r>
            <a:endParaRPr lang="en-US" sz="24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400" dirty="0" smtClean="0"/>
              <a:t>Sign up for monthly E-News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400" dirty="0" smtClean="0"/>
              <a:t>Check the City’s home page for News &amp; Information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400" dirty="0" smtClean="0"/>
              <a:t>Attend CRA, Workshop and Council Meetings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400" dirty="0" smtClean="0"/>
              <a:t>Watch Live on Channel 20 or Online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n-US" sz="2400" dirty="0" smtClean="0"/>
              <a:t>Attend Community Advisory Panel Meetings</a:t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i="1" dirty="0" smtClean="0"/>
              <a:t>Share concerns and initiatives</a:t>
            </a:r>
          </a:p>
        </p:txBody>
      </p:sp>
      <p:pic>
        <p:nvPicPr>
          <p:cNvPr id="7" name="Picture 6" descr="Facebook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590800"/>
            <a:ext cx="381001" cy="381001"/>
          </a:xfrm>
          <a:prstGeom prst="rect">
            <a:avLst/>
          </a:prstGeom>
        </p:spPr>
      </p:pic>
      <p:pic>
        <p:nvPicPr>
          <p:cNvPr id="8" name="Picture 7" descr="Facebook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667000"/>
            <a:ext cx="416056" cy="33825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609600" y="1828800"/>
            <a:ext cx="7854696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en-US" sz="3200" dirty="0" smtClean="0"/>
          </a:p>
        </p:txBody>
      </p:sp>
      <p:pic>
        <p:nvPicPr>
          <p:cNvPr id="14" name="Picture 13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OldTownHallTo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828800"/>
            <a:ext cx="5562600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533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</a:rPr>
              <a:t>Thank You. Questions? </a:t>
            </a: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came from</a:t>
            </a:r>
            <a:endParaRPr lang="en-US" dirty="0"/>
          </a:p>
        </p:txBody>
      </p:sp>
      <p:pic>
        <p:nvPicPr>
          <p:cNvPr id="3" name="Picture 2" descr="Old Federal High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20795"/>
            <a:ext cx="7961085" cy="45184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today </a:t>
            </a:r>
            <a:endParaRPr lang="en-US" dirty="0"/>
          </a:p>
        </p:txBody>
      </p:sp>
      <p:pic>
        <p:nvPicPr>
          <p:cNvPr id="9" name="Picture 8" descr="official seal clea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  <p:pic>
        <p:nvPicPr>
          <p:cNvPr id="6" name="Picture 5" descr="Boca Raton To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76400"/>
            <a:ext cx="7848600" cy="452628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Then….</a:t>
            </a:r>
            <a:endParaRPr lang="en-US" dirty="0"/>
          </a:p>
        </p:txBody>
      </p:sp>
      <p:pic>
        <p:nvPicPr>
          <p:cNvPr id="3" name="Picture 2" descr="Britt'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52601"/>
            <a:ext cx="7862515" cy="441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219200"/>
          </a:xfrm>
        </p:spPr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pic>
        <p:nvPicPr>
          <p:cNvPr id="3" name="Picture 2" descr="M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556" y="1676400"/>
            <a:ext cx="7893844" cy="45074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Then…</a:t>
            </a:r>
            <a:endParaRPr lang="en-US" dirty="0"/>
          </a:p>
        </p:txBody>
      </p:sp>
      <p:pic>
        <p:nvPicPr>
          <p:cNvPr id="3" name="Picture 2" descr="Hos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26894"/>
            <a:ext cx="7848600" cy="43691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pic>
        <p:nvPicPr>
          <p:cNvPr id="3" name="Picture 2" descr="brr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78" y="1904999"/>
            <a:ext cx="7856222" cy="42406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Then…</a:t>
            </a:r>
            <a:endParaRPr lang="en-US" dirty="0"/>
          </a:p>
        </p:txBody>
      </p:sp>
      <p:pic>
        <p:nvPicPr>
          <p:cNvPr id="3" name="Picture 2" descr="old F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924800" cy="4343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513F2B-CC8B-4A42-92A1-C157850E597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official seal clear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422" y="6172200"/>
            <a:ext cx="459978" cy="4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720</TotalTime>
  <Words>479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Wingdings</vt:lpstr>
      <vt:lpstr>Wingdings 2</vt:lpstr>
      <vt:lpstr>Median</vt:lpstr>
      <vt:lpstr>State of the city Mayor Susan Haynie  Federation of Boca Raton Homeowners Associations June 7, 2016</vt:lpstr>
      <vt:lpstr>Welcome to Boca Raton </vt:lpstr>
      <vt:lpstr>Where we came from</vt:lpstr>
      <vt:lpstr>Where we are today </vt:lpstr>
      <vt:lpstr>Then….</vt:lpstr>
      <vt:lpstr>Now…</vt:lpstr>
      <vt:lpstr>Then…</vt:lpstr>
      <vt:lpstr>Now…</vt:lpstr>
      <vt:lpstr>Then…</vt:lpstr>
      <vt:lpstr>Now…</vt:lpstr>
      <vt:lpstr>Then…</vt:lpstr>
      <vt:lpstr>Now…</vt:lpstr>
      <vt:lpstr>Then…</vt:lpstr>
      <vt:lpstr>Now…</vt:lpstr>
      <vt:lpstr>Then…</vt:lpstr>
      <vt:lpstr>Now…</vt:lpstr>
      <vt:lpstr>City Issues Then….</vt:lpstr>
      <vt:lpstr>City Issues Today…</vt:lpstr>
      <vt:lpstr>Statistics</vt:lpstr>
      <vt:lpstr>Accomplishments 2015-2016</vt:lpstr>
      <vt:lpstr>Boca Raton’s Vision</vt:lpstr>
      <vt:lpstr>City of Boca Raton Goals for 2020</vt:lpstr>
      <vt:lpstr>TOP Priorities 2016-2017</vt:lpstr>
      <vt:lpstr>HIGH Priorities 2016-2017</vt:lpstr>
      <vt:lpstr>Priorities in Action Plan</vt:lpstr>
      <vt:lpstr>Stay Connected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mmcguiretodd</dc:creator>
  <cp:lastModifiedBy>Kelli</cp:lastModifiedBy>
  <cp:revision>79</cp:revision>
  <dcterms:created xsi:type="dcterms:W3CDTF">2016-01-19T19:48:14Z</dcterms:created>
  <dcterms:modified xsi:type="dcterms:W3CDTF">2016-06-09T20:56:31Z</dcterms:modified>
</cp:coreProperties>
</file>